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2" r:id="rId2"/>
    <p:sldId id="507" r:id="rId3"/>
    <p:sldId id="379" r:id="rId4"/>
    <p:sldId id="534" r:id="rId5"/>
    <p:sldId id="536" r:id="rId6"/>
    <p:sldId id="289" r:id="rId7"/>
    <p:sldId id="425" r:id="rId8"/>
    <p:sldId id="535" r:id="rId9"/>
    <p:sldId id="467" r:id="rId10"/>
    <p:sldId id="537" r:id="rId11"/>
    <p:sldId id="538" r:id="rId12"/>
    <p:sldId id="539" r:id="rId13"/>
    <p:sldId id="540" r:id="rId14"/>
    <p:sldId id="541" r:id="rId15"/>
    <p:sldId id="543" r:id="rId16"/>
    <p:sldId id="565" r:id="rId17"/>
    <p:sldId id="555" r:id="rId18"/>
    <p:sldId id="556" r:id="rId19"/>
    <p:sldId id="544" r:id="rId20"/>
    <p:sldId id="545" r:id="rId21"/>
    <p:sldId id="548" r:id="rId22"/>
    <p:sldId id="549" r:id="rId23"/>
    <p:sldId id="550" r:id="rId24"/>
    <p:sldId id="551" r:id="rId25"/>
    <p:sldId id="552" r:id="rId26"/>
    <p:sldId id="557" r:id="rId27"/>
    <p:sldId id="547" r:id="rId28"/>
    <p:sldId id="553" r:id="rId29"/>
    <p:sldId id="546" r:id="rId30"/>
    <p:sldId id="284" r:id="rId31"/>
    <p:sldId id="285" r:id="rId32"/>
    <p:sldId id="563" r:id="rId33"/>
    <p:sldId id="564" r:id="rId34"/>
    <p:sldId id="567" r:id="rId35"/>
    <p:sldId id="566" r:id="rId36"/>
    <p:sldId id="562" r:id="rId37"/>
    <p:sldId id="561" r:id="rId38"/>
    <p:sldId id="568" r:id="rId39"/>
    <p:sldId id="55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82"/>
    <p:restoredTop sz="86493"/>
  </p:normalViewPr>
  <p:slideViewPr>
    <p:cSldViewPr>
      <p:cViewPr varScale="1">
        <p:scale>
          <a:sx n="88" d="100"/>
          <a:sy n="88" d="100"/>
        </p:scale>
        <p:origin x="3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4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6492-00E1-1942-B6BD-B909DC845C14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1E2FA-A6B0-DD40-B666-7B116621CE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7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25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20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2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1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8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7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3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E2FA-A6B0-DD40-B666-7B116621CE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9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 text modified.jpg"/>
          <p:cNvPicPr>
            <a:picLocks noChangeAspect="1"/>
          </p:cNvPicPr>
          <p:nvPr userDrawn="1"/>
        </p:nvPicPr>
        <p:blipFill>
          <a:blip r:embed="rId2" cstate="print"/>
          <a:srcRect t="15556" b="30000"/>
          <a:stretch>
            <a:fillRect/>
          </a:stretch>
        </p:blipFill>
        <p:spPr>
          <a:xfrm>
            <a:off x="0" y="457201"/>
            <a:ext cx="3456432" cy="1881820"/>
          </a:xfrm>
          <a:prstGeom prst="rect">
            <a:avLst/>
          </a:prstGeom>
        </p:spPr>
      </p:pic>
      <p:pic>
        <p:nvPicPr>
          <p:cNvPr id="8" name="Picture 8" descr="C:\Users\CHRIS-G\Desktop\BITRI\strip2$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70425"/>
            <a:ext cx="9144000" cy="24351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5243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 text modified.jpg"/>
          <p:cNvPicPr>
            <a:picLocks noChangeAspect="1"/>
          </p:cNvPicPr>
          <p:nvPr userDrawn="1"/>
        </p:nvPicPr>
        <p:blipFill>
          <a:blip r:embed="rId2" cstate="print"/>
          <a:srcRect t="15556" b="30000"/>
          <a:stretch>
            <a:fillRect/>
          </a:stretch>
        </p:blipFill>
        <p:spPr>
          <a:xfrm>
            <a:off x="7215206" y="5845676"/>
            <a:ext cx="1728216" cy="9409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487AA-C52C-49CB-B1B0-4F35C0241FBD}" type="datetimeFigureOut">
              <a:rPr lang="en-US" smtClean="0"/>
              <a:pPr/>
              <a:t>11/26/19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276-35E8-4BD2-BBED-E723DB9A03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 text modified.jpg"/>
          <p:cNvPicPr>
            <a:picLocks noChangeAspect="1"/>
          </p:cNvPicPr>
          <p:nvPr userDrawn="1"/>
        </p:nvPicPr>
        <p:blipFill>
          <a:blip r:embed="rId14" cstate="print"/>
          <a:srcRect t="15556" b="30000"/>
          <a:stretch>
            <a:fillRect/>
          </a:stretch>
        </p:blipFill>
        <p:spPr>
          <a:xfrm>
            <a:off x="7215206" y="5845676"/>
            <a:ext cx="1728216" cy="940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4282" y="2786058"/>
            <a:ext cx="8643998" cy="1507038"/>
          </a:xfrm>
        </p:spPr>
        <p:txBody>
          <a:bodyPr>
            <a:normAutofit fontScale="90000"/>
          </a:bodyPr>
          <a:lstStyle/>
          <a:p>
            <a:r>
              <a:rPr lang="en-US" dirty="0"/>
              <a:t>Needs assessment exercise overview and case studies</a:t>
            </a:r>
            <a:br>
              <a:rPr lang="en-US" dirty="0"/>
            </a:br>
            <a:r>
              <a:rPr lang="en-US" sz="3600" dirty="0"/>
              <a:t>Shorn Molokwane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32656" y="4857760"/>
            <a:ext cx="10476656" cy="121444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Botswana Institute for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Research and Innovation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0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E6C8-0581-2E4F-AACD-BD1FDA24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Based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EC67B-4A8D-EB49-AE9A-E56660363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Needs assessment is a process for determining the user’s needs. It usually consists of three main parts:</a:t>
            </a:r>
          </a:p>
          <a:p>
            <a:pPr lvl="1" fontAlgn="base"/>
            <a:r>
              <a:rPr lang="en-US" i="1" dirty="0"/>
              <a:t>planning</a:t>
            </a:r>
            <a:endParaRPr lang="en-US" dirty="0"/>
          </a:p>
          <a:p>
            <a:pPr lvl="1" fontAlgn="base"/>
            <a:r>
              <a:rPr lang="en-US" i="1" dirty="0"/>
              <a:t>data collection and analysis</a:t>
            </a:r>
            <a:endParaRPr lang="en-US" dirty="0"/>
          </a:p>
          <a:p>
            <a:pPr lvl="1" fontAlgn="base"/>
            <a:r>
              <a:rPr lang="en-US" i="1" dirty="0"/>
              <a:t>interpretation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2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03D9-3517-004B-8012-814FCDE7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Assessment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FB09-D620-8242-9B14-7F2E01AD0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research team engages community stakeholders to gather detailed information about the community: </a:t>
            </a:r>
          </a:p>
          <a:p>
            <a:pPr lvl="1"/>
            <a:r>
              <a:rPr lang="en-US" dirty="0"/>
              <a:t>targeted personal interviews with community members and leaders, </a:t>
            </a:r>
          </a:p>
          <a:p>
            <a:pPr lvl="1"/>
            <a:r>
              <a:rPr lang="en-US" dirty="0"/>
              <a:t>focus groups, </a:t>
            </a:r>
          </a:p>
          <a:p>
            <a:pPr lvl="1"/>
            <a:r>
              <a:rPr lang="en-US" dirty="0"/>
              <a:t>community-wide surveys, and </a:t>
            </a:r>
          </a:p>
          <a:p>
            <a:pPr lvl="1"/>
            <a:r>
              <a:rPr lang="en-US" dirty="0"/>
              <a:t>facilitation of village meetings. </a:t>
            </a:r>
          </a:p>
        </p:txBody>
      </p:sp>
    </p:spTree>
    <p:extLst>
      <p:ext uri="{BB962C8B-B14F-4D97-AF65-F5344CB8AC3E}">
        <p14:creationId xmlns:p14="http://schemas.microsoft.com/office/powerpoint/2010/main" val="42232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E11F-2CC6-C24A-96C8-5C312606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Assessment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0AB9-A34B-5141-AA8E-4C01D4AA9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Used in conjunction with demographic and statistical analysis and spatial mapping to craft a comprehensive assessment for the area. </a:t>
            </a:r>
          </a:p>
        </p:txBody>
      </p:sp>
    </p:spTree>
    <p:extLst>
      <p:ext uri="{BB962C8B-B14F-4D97-AF65-F5344CB8AC3E}">
        <p14:creationId xmlns:p14="http://schemas.microsoft.com/office/powerpoint/2010/main" val="172999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939A-22C3-084E-B3CF-313138DC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Assessment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13BD5-5E84-D848-9C9F-1FA441625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dynamic process results in a profile of community-based information that can be used for: </a:t>
            </a:r>
          </a:p>
          <a:p>
            <a:pPr lvl="1"/>
            <a:r>
              <a:rPr lang="en-US" dirty="0"/>
              <a:t>generating objectives, </a:t>
            </a:r>
          </a:p>
          <a:p>
            <a:pPr lvl="1"/>
            <a:r>
              <a:rPr lang="en-US" dirty="0"/>
              <a:t>identifying metrics for future improvement, and/or </a:t>
            </a:r>
          </a:p>
          <a:p>
            <a:pPr lvl="1"/>
            <a:r>
              <a:rPr lang="en-US" dirty="0"/>
              <a:t>overall strategic planning. </a:t>
            </a:r>
          </a:p>
        </p:txBody>
      </p:sp>
    </p:spTree>
    <p:extLst>
      <p:ext uri="{BB962C8B-B14F-4D97-AF65-F5344CB8AC3E}">
        <p14:creationId xmlns:p14="http://schemas.microsoft.com/office/powerpoint/2010/main" val="2657150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976A-F872-BE42-9A15-7E42D4FA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BITRI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C475C-D88A-5949-8245-1D9F7AD3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Water</a:t>
            </a:r>
          </a:p>
          <a:p>
            <a:r>
              <a:rPr lang="en-US" dirty="0"/>
              <a:t>Food Security</a:t>
            </a:r>
          </a:p>
          <a:p>
            <a:r>
              <a:rPr lang="en-US"/>
              <a:t>Energy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65477-03A9-E440-B111-1662CEC5A285}"/>
              </a:ext>
            </a:extLst>
          </p:cNvPr>
          <p:cNvSpPr txBox="1"/>
          <p:nvPr/>
        </p:nvSpPr>
        <p:spPr>
          <a:xfrm>
            <a:off x="3495368" y="3156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80934-CB05-8C48-9EDD-6C5D0766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11" y="0"/>
            <a:ext cx="2032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74CCAB-A559-CE48-BFF1-F96F9C3F4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6197719" cy="63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72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27A44-443B-F54B-AD83-5866FDA9B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384300"/>
            <a:ext cx="6350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4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71F69-7C13-6D48-95F9-EDA72FE04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1"/>
            <a:ext cx="9144000" cy="60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4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E65C2-5EE3-F04B-BC52-BD11AFC51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E91F3-0A3B-DD4E-9F2E-74F4B675C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BITRI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7067128" cy="4015348"/>
          </a:xfrm>
        </p:spPr>
        <p:txBody>
          <a:bodyPr>
            <a:noAutofit/>
          </a:bodyPr>
          <a:lstStyle/>
          <a:p>
            <a:r>
              <a:rPr lang="en-ZA" sz="2400" dirty="0">
                <a:latin typeface="Arial" pitchFamily="34" charset="0"/>
                <a:cs typeface="Arial" pitchFamily="34" charset="0"/>
              </a:rPr>
              <a:t>Established in 2012 </a:t>
            </a:r>
          </a:p>
          <a:p>
            <a:r>
              <a:rPr lang="en-ZA" sz="2400" dirty="0">
                <a:latin typeface="Arial" pitchFamily="34" charset="0"/>
                <a:cs typeface="Arial" pitchFamily="34" charset="0"/>
              </a:rPr>
              <a:t>Is a company limited by guarantee governed by a Board of Directors </a:t>
            </a:r>
          </a:p>
          <a:p>
            <a:r>
              <a:rPr lang="en-ZA" sz="2400" dirty="0">
                <a:latin typeface="Arial" pitchFamily="34" charset="0"/>
                <a:cs typeface="Arial" pitchFamily="34" charset="0"/>
              </a:rPr>
              <a:t>Reports to the Minister of Tertiary Education, Research, Science and Technology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BITRI is situated at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Maranyane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House in Gaborone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Has other campuses in Gaborone, Kanye and Palapye. </a:t>
            </a:r>
            <a:endParaRPr lang="en-ZA" sz="2400" dirty="0">
              <a:latin typeface="Arial" pitchFamily="34" charset="0"/>
              <a:cs typeface="Arial" pitchFamily="34" charset="0"/>
            </a:endParaRPr>
          </a:p>
          <a:p>
            <a:endParaRPr lang="en-ZA" sz="2400" dirty="0">
              <a:solidFill>
                <a:srgbClr val="012D5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sz="1800" dirty="0">
              <a:solidFill>
                <a:srgbClr val="012D50"/>
              </a:solidFill>
              <a:latin typeface="Arial" pitchFamily="34" charset="0"/>
              <a:cs typeface="Arial" pitchFamily="34" charset="0"/>
            </a:endParaRPr>
          </a:p>
          <a:p>
            <a:endParaRPr lang="en-GB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D81C7-8E18-7645-A452-AA7CCE79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3325D-41A1-4543-81D6-D45CB066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3C43C-3903-4A4C-9CE5-90F15AE0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05567-D6D1-7E47-9D40-B753AFB6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5" y="-24340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4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938B1-77A2-E54B-905F-4C1CB2D6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27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A50BD-5E62-1948-A813-8B89A989B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2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9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66D33-3587-034F-896E-D61C5D6AC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5DF29-4EE4-144C-B77B-55774B606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8"/>
            <a:ext cx="9144000" cy="60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BD23A-BD24-6346-B83A-8D9D11AE5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07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D8236-1183-7A4E-B67B-85F94956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4" y="-19492"/>
            <a:ext cx="9144000" cy="60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6A511-485B-5446-9BB5-89358C73D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1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 lIns="92464" tIns="46232" rIns="92464" bIns="46232"/>
          <a:lstStyle/>
          <a:p>
            <a:pPr marL="0" indent="0" algn="l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83500"/>
          </a:xfrm>
        </p:spPr>
        <p:txBody>
          <a:bodyPr>
            <a:normAutofit/>
          </a:bodyPr>
          <a:lstStyle/>
          <a:p>
            <a:pPr algn="just" hangingPunct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conduct needs based technology research and development in focused areas of national interest</a:t>
            </a:r>
          </a:p>
          <a:p>
            <a:pPr algn="just" hangingPunct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deliver affordable, effective high quality technology solutions that maximise the beneficiation of local resources, through both institutional and collaborative programmes</a:t>
            </a:r>
          </a:p>
          <a:p>
            <a:pPr algn="just" hangingPunct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effectively address current and anticipated needs for sustainable socio-economic development;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57FF-D47B-479C-B0B9-A7C15A4A8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5" y="865225"/>
            <a:ext cx="8540603" cy="51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91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95530-944A-45CC-B470-23A557E0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72738"/>
            <a:ext cx="6850856" cy="4672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B83952-70FA-4CDE-8952-B26B443D6C73}"/>
              </a:ext>
            </a:extLst>
          </p:cNvPr>
          <p:cNvSpPr txBox="1"/>
          <p:nvPr/>
        </p:nvSpPr>
        <p:spPr>
          <a:xfrm>
            <a:off x="6953694" y="1300329"/>
            <a:ext cx="2190307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dirty="0"/>
              <a:t>(1) a persona (“who”) </a:t>
            </a:r>
          </a:p>
          <a:p>
            <a:r>
              <a:rPr lang="en-GB" sz="1350" dirty="0"/>
              <a:t>(2) the scenario to be examined (“what”).</a:t>
            </a: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1EBE9-20EC-41EC-8361-4CCB14C2A397}"/>
              </a:ext>
            </a:extLst>
          </p:cNvPr>
          <p:cNvSpPr txBox="1"/>
          <p:nvPr/>
        </p:nvSpPr>
        <p:spPr>
          <a:xfrm>
            <a:off x="6953694" y="2319897"/>
            <a:ext cx="2190307" cy="1962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dirty="0"/>
              <a:t>(3) </a:t>
            </a:r>
            <a:r>
              <a:rPr lang="en-GB" sz="1350" dirty="0" err="1"/>
              <a:t>chunkable</a:t>
            </a:r>
            <a:r>
              <a:rPr lang="en-GB" sz="1350" dirty="0"/>
              <a:t> phases of the journey. </a:t>
            </a:r>
          </a:p>
          <a:p>
            <a:r>
              <a:rPr lang="en-GB" sz="1350" dirty="0"/>
              <a:t>(4) Actions</a:t>
            </a:r>
          </a:p>
          <a:p>
            <a:r>
              <a:rPr lang="en-GB" sz="1350" dirty="0"/>
              <a:t>(5) thoughts</a:t>
            </a:r>
          </a:p>
          <a:p>
            <a:r>
              <a:rPr lang="en-GB" sz="1350" dirty="0"/>
              <a:t>(6) emotional experience of the user has throughout the journey can be supplemented with quotes or videos from research.</a:t>
            </a:r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966AC-EFA6-4006-AFE3-FFE60660202D}"/>
              </a:ext>
            </a:extLst>
          </p:cNvPr>
          <p:cNvSpPr txBox="1"/>
          <p:nvPr/>
        </p:nvSpPr>
        <p:spPr>
          <a:xfrm>
            <a:off x="6953694" y="4664947"/>
            <a:ext cx="2190307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dirty="0"/>
              <a:t>(7) opportunities to focus on going forward</a:t>
            </a:r>
          </a:p>
          <a:p>
            <a:r>
              <a:rPr lang="en-GB" sz="1350" dirty="0"/>
              <a:t>(8) internal ownership.</a:t>
            </a:r>
            <a:endParaRPr lang="en-US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858329-3B89-4049-8D87-4E129A273202}"/>
              </a:ext>
            </a:extLst>
          </p:cNvPr>
          <p:cNvCxnSpPr/>
          <p:nvPr/>
        </p:nvCxnSpPr>
        <p:spPr>
          <a:xfrm>
            <a:off x="7304568" y="2133157"/>
            <a:ext cx="13795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CC69A-9444-44BD-9910-9D6D5A16D435}"/>
              </a:ext>
            </a:extLst>
          </p:cNvPr>
          <p:cNvCxnSpPr/>
          <p:nvPr/>
        </p:nvCxnSpPr>
        <p:spPr>
          <a:xfrm>
            <a:off x="7359059" y="4456371"/>
            <a:ext cx="13795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8374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40459-D1BE-9542-95CD-E2D0B97F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473200"/>
            <a:ext cx="58801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3736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A8CF6-E3A0-3C4B-ACE9-B9691629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840760" cy="409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07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9B1CC-0B46-A144-B7E8-996B3CFD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2092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A63FC-3DD3-8346-A399-827CA0018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6955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8ACA7-118A-764E-9158-C82E517D9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766" y="0"/>
            <a:ext cx="485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0737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914AB-FE5E-DF48-9BF5-B78A6D1B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683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135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EE335-3DA4-DA41-AF03-7A522CF75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3746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246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6B0B2-3431-C04E-8803-9B15A6ECB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64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BITRI Vision &amp; 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556792"/>
            <a:ext cx="76431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conduct needs-based technology research that provides sustainable innovative solutions through co-creation and collaboration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3200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To be the leading technology solutions provider that transforms lives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16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9C99-74E6-4042-8D58-2643BFE3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BITRI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5483B-2285-42C8-A92F-D742B3D1B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BITRI co-creation and collaboration is at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what we do as espoused by our philosophy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BD507-C300-4273-8F4F-52E8888F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593174"/>
            <a:ext cx="3873251" cy="23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8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F368-114E-4583-A40F-3BF1FF2FC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6AD44-C6E9-4977-B4CE-4CF80C40D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" y="1357325"/>
            <a:ext cx="9038251" cy="41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Priority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25780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Electronics and Communications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Systems and Technology 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Natural Resources &amp; Materials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Materials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Nanomaterials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Service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2800" dirty="0"/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Centre for Material Science, state-of-the-art laboratory facilities for materials fabrication and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that serves the research needs as well as commercial materials analysis needs of Botswana and the region across a variety of sectors.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BITRI also has an Accredited Building Materials Testing Laboratory that serves the Civil, Mechanical Engineering &amp; Construction industries in Botswana &amp; the SADC Region. </a:t>
            </a:r>
          </a:p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Prototyping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with state of the art 3D printing facilities for research departments and industry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5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685800" y="2601917"/>
            <a:ext cx="7918648" cy="212322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Botswana Institute for Technology Research and Innovation (BITRI)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Maranyane House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Plot No. 50654, Machel Drive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Gaborone, Botswana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Tel: +267 360 7500 | Fax: +267 3607 624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communications@bitri.co.bw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www.bitri.co.bw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888888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888888"/>
              </a:solidFill>
            </a:endParaRP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20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92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IT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BITRI</Template>
  <TotalTime>4610</TotalTime>
  <Words>471</Words>
  <Application>Microsoft Macintosh PowerPoint</Application>
  <PresentationFormat>On-screen Show (4:3)</PresentationFormat>
  <Paragraphs>84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BITRI</vt:lpstr>
      <vt:lpstr>Needs assessment exercise overview and case studies Shorn Molokwane</vt:lpstr>
      <vt:lpstr>BITRI at a glance</vt:lpstr>
      <vt:lpstr>Mandate</vt:lpstr>
      <vt:lpstr>BITRI Vision &amp; Mission</vt:lpstr>
      <vt:lpstr>BITRI Philosophy</vt:lpstr>
      <vt:lpstr>PowerPoint Presentation</vt:lpstr>
      <vt:lpstr>Research Priority Areas</vt:lpstr>
      <vt:lpstr>Service Facilities</vt:lpstr>
      <vt:lpstr>Botswana Institute for Technology Research and Innovation (BITRI) Maranyane House Plot No. 50654, Machel Drive Gaborone, Botswana Tel: +267 360 7500 | Fax: +267 3607 624 Email: communications@bitri.co.bw www.bitri.co.bw</vt:lpstr>
      <vt:lpstr>Needs Based Research</vt:lpstr>
      <vt:lpstr>Needs Assessment in Action</vt:lpstr>
      <vt:lpstr>Needs Assessment Outcomes</vt:lpstr>
      <vt:lpstr>Needs Assessment Outcome</vt:lpstr>
      <vt:lpstr>BITRI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 Jackson-Malete</dc:creator>
  <cp:lastModifiedBy>Shorn Molokwane</cp:lastModifiedBy>
  <cp:revision>240</cp:revision>
  <dcterms:created xsi:type="dcterms:W3CDTF">2014-07-14T07:01:08Z</dcterms:created>
  <dcterms:modified xsi:type="dcterms:W3CDTF">2019-11-26T09:21:15Z</dcterms:modified>
</cp:coreProperties>
</file>